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de978c7e8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de978c7e8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e978c7e86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e978c7e86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e978c7e86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de978c7e86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e978c7e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de978c7e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e978c7e8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e978c7e8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e978c7e8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e978c7e8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e978c7e8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e978c7e8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e978c7e8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e978c7e8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dbe114b54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dbe114b5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be114b54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be114b54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be114b54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dbe114b54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9.png"/><Relationship Id="rId5" Type="http://schemas.openxmlformats.org/officeDocument/2006/relationships/image" Target="../media/image10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 Theorem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 Example 2</a:t>
            </a:r>
            <a:endParaRPr/>
          </a:p>
        </p:txBody>
      </p:sp>
      <p:sp>
        <p:nvSpPr>
          <p:cNvPr id="170" name="Google Shape;17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1% of women at age forty who participate in routine screening have breast cancer.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80% of women with breast cancer will get positive mammograms. 9.6% of women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without breast cancer will also get positive mammograms. A woman in this age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group had a positive mammography in a routine screening. What is the probability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that she actually has breast cancer?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1901975" y="2885350"/>
            <a:ext cx="2132700" cy="198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118650" y="3774950"/>
            <a:ext cx="250800" cy="250800"/>
          </a:xfrm>
          <a:prstGeom prst="ellipse">
            <a:avLst/>
          </a:prstGeom>
          <a:solidFill>
            <a:srgbClr val="F67979">
              <a:alpha val="419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2"/>
          <p:cNvSpPr txBox="1"/>
          <p:nvPr/>
        </p:nvSpPr>
        <p:spPr>
          <a:xfrm>
            <a:off x="2441600" y="3060075"/>
            <a:ext cx="10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Women</a:t>
            </a:r>
            <a:endParaRPr/>
          </a:p>
        </p:txBody>
      </p:sp>
      <p:sp>
        <p:nvSpPr>
          <p:cNvPr id="174" name="Google Shape;174;p22"/>
          <p:cNvSpPr txBox="1"/>
          <p:nvPr/>
        </p:nvSpPr>
        <p:spPr>
          <a:xfrm>
            <a:off x="654900" y="3250575"/>
            <a:ext cx="1190100" cy="585000"/>
          </a:xfrm>
          <a:prstGeom prst="rect">
            <a:avLst/>
          </a:prstGeom>
          <a:noFill/>
          <a:ln cap="flat" cmpd="sng" w="952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Women with cancer (</a:t>
            </a:r>
            <a:r>
              <a:rPr b="1" lang="en" sz="1300"/>
              <a:t>A</a:t>
            </a:r>
            <a:r>
              <a:rPr lang="en" sz="1300"/>
              <a:t>)</a:t>
            </a:r>
            <a:endParaRPr sz="1300"/>
          </a:p>
        </p:txBody>
      </p:sp>
      <p:cxnSp>
        <p:nvCxnSpPr>
          <p:cNvPr id="175" name="Google Shape;175;p22"/>
          <p:cNvCxnSpPr>
            <a:stCxn id="174" idx="3"/>
            <a:endCxn id="172" idx="1"/>
          </p:cNvCxnSpPr>
          <p:nvPr/>
        </p:nvCxnSpPr>
        <p:spPr>
          <a:xfrm>
            <a:off x="1845000" y="3543075"/>
            <a:ext cx="310500" cy="26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6" name="Google Shape;176;p22"/>
          <p:cNvSpPr txBox="1"/>
          <p:nvPr/>
        </p:nvSpPr>
        <p:spPr>
          <a:xfrm>
            <a:off x="2068375" y="3504350"/>
            <a:ext cx="25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</a:t>
            </a:r>
            <a:endParaRPr b="1"/>
          </a:p>
        </p:txBody>
      </p:sp>
      <p:sp>
        <p:nvSpPr>
          <p:cNvPr id="177" name="Google Shape;177;p22"/>
          <p:cNvSpPr/>
          <p:nvPr/>
        </p:nvSpPr>
        <p:spPr>
          <a:xfrm>
            <a:off x="5026175" y="2885350"/>
            <a:ext cx="2132700" cy="1984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5242850" y="3774950"/>
            <a:ext cx="250800" cy="250800"/>
          </a:xfrm>
          <a:prstGeom prst="ellipse">
            <a:avLst/>
          </a:prstGeom>
          <a:solidFill>
            <a:srgbClr val="F67979">
              <a:alpha val="419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2"/>
          <p:cNvSpPr txBox="1"/>
          <p:nvPr/>
        </p:nvSpPr>
        <p:spPr>
          <a:xfrm>
            <a:off x="5565800" y="3060075"/>
            <a:ext cx="10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Women</a:t>
            </a: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5360200" y="3695100"/>
            <a:ext cx="627300" cy="572700"/>
          </a:xfrm>
          <a:prstGeom prst="ellipse">
            <a:avLst/>
          </a:prstGeom>
          <a:solidFill>
            <a:srgbClr val="73AB97">
              <a:alpha val="5587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2"/>
          <p:cNvSpPr txBox="1"/>
          <p:nvPr/>
        </p:nvSpPr>
        <p:spPr>
          <a:xfrm>
            <a:off x="5192575" y="3504350"/>
            <a:ext cx="25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</a:t>
            </a:r>
            <a:endParaRPr b="1"/>
          </a:p>
        </p:txBody>
      </p:sp>
      <p:sp>
        <p:nvSpPr>
          <p:cNvPr id="182" name="Google Shape;182;p22"/>
          <p:cNvSpPr txBox="1"/>
          <p:nvPr/>
        </p:nvSpPr>
        <p:spPr>
          <a:xfrm>
            <a:off x="5497375" y="3732950"/>
            <a:ext cx="25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</a:t>
            </a:r>
            <a:endParaRPr b="1"/>
          </a:p>
        </p:txBody>
      </p:sp>
      <p:sp>
        <p:nvSpPr>
          <p:cNvPr id="183" name="Google Shape;183;p22"/>
          <p:cNvSpPr txBox="1"/>
          <p:nvPr/>
        </p:nvSpPr>
        <p:spPr>
          <a:xfrm>
            <a:off x="7210875" y="3250575"/>
            <a:ext cx="1190100" cy="985200"/>
          </a:xfrm>
          <a:prstGeom prst="rect">
            <a:avLst/>
          </a:prstGeom>
          <a:noFill/>
          <a:ln cap="flat" cmpd="sng" w="9525">
            <a:solidFill>
              <a:srgbClr val="134F5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Women with Positive Mammogram (</a:t>
            </a:r>
            <a:r>
              <a:rPr b="1" lang="en" sz="1300"/>
              <a:t>B</a:t>
            </a:r>
            <a:r>
              <a:rPr lang="en" sz="1300"/>
              <a:t>)</a:t>
            </a:r>
            <a:endParaRPr sz="1300"/>
          </a:p>
        </p:txBody>
      </p:sp>
      <p:cxnSp>
        <p:nvCxnSpPr>
          <p:cNvPr id="184" name="Google Shape;184;p22"/>
          <p:cNvCxnSpPr>
            <a:stCxn id="183" idx="1"/>
            <a:endCxn id="180" idx="6"/>
          </p:cNvCxnSpPr>
          <p:nvPr/>
        </p:nvCxnSpPr>
        <p:spPr>
          <a:xfrm flipH="1">
            <a:off x="5987475" y="3743175"/>
            <a:ext cx="1223400" cy="23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 Example 2 Cont. </a:t>
            </a:r>
            <a:endParaRPr/>
          </a:p>
        </p:txBody>
      </p:sp>
      <p:sp>
        <p:nvSpPr>
          <p:cNvPr id="190" name="Google Shape;190;p23"/>
          <p:cNvSpPr txBox="1"/>
          <p:nvPr>
            <p:ph idx="1" type="body"/>
          </p:nvPr>
        </p:nvSpPr>
        <p:spPr>
          <a:xfrm>
            <a:off x="311700" y="2392950"/>
            <a:ext cx="8520600" cy="26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1% of women have breast cancer.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80% of those women get a positive mammogram, and 9.6% of the women without breast cancer get a positive mammogram too. 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2813" y="2916625"/>
            <a:ext cx="1361675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9025" y="4113250"/>
            <a:ext cx="3699725" cy="93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3"/>
          <p:cNvSpPr txBox="1"/>
          <p:nvPr/>
        </p:nvSpPr>
        <p:spPr>
          <a:xfrm>
            <a:off x="641800" y="1017725"/>
            <a:ext cx="72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 A be the event the woman has breast cancer, and B be the event a women gets a positive mammogram. </a:t>
            </a:r>
            <a:endParaRPr/>
          </a:p>
        </p:txBody>
      </p:sp>
      <p:pic>
        <p:nvPicPr>
          <p:cNvPr descr="P(A|B) = \frac{P(B|A)P(A)}{P(B)}" id="194" name="Google Shape;19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1725" y="1574822"/>
            <a:ext cx="2623871" cy="61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 Example Cont. </a:t>
            </a:r>
            <a:endParaRPr/>
          </a:p>
        </p:txBody>
      </p:sp>
      <p:sp>
        <p:nvSpPr>
          <p:cNvPr id="200" name="Google Shape;200;p24"/>
          <p:cNvSpPr txBox="1"/>
          <p:nvPr>
            <p:ph idx="1" type="body"/>
          </p:nvPr>
        </p:nvSpPr>
        <p:spPr>
          <a:xfrm>
            <a:off x="311700" y="1152475"/>
            <a:ext cx="8324700" cy="3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We can get P(B | A) straight from the problem statement. Remember that 80% of women with breast cancer get a positive mammogram.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Now we can plug everything into Bayes’ theorem.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There is about a 7.8% chance of actually having breast cancer given a positive mammogram.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1" name="Google Shape;20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5776" y="2002450"/>
            <a:ext cx="2154975" cy="34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8984" y="3301975"/>
            <a:ext cx="3442859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Bayes’ Theorem? 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Bayes’ Theorem is a way to calculate a conditional </a:t>
            </a:r>
            <a:r>
              <a:rPr lang="en">
                <a:solidFill>
                  <a:schemeClr val="dk1"/>
                </a:solidFill>
              </a:rPr>
              <a:t>probability. It is a simple concept but it has lead to its own branch of statistics (Bayesian) and it is the basis for numerous ML models.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But </a:t>
            </a:r>
            <a:r>
              <a:rPr i="1" lang="en">
                <a:solidFill>
                  <a:schemeClr val="dk1"/>
                </a:solidFill>
              </a:rPr>
              <a:t>what is a conditional probability</a:t>
            </a:r>
            <a:r>
              <a:rPr lang="en">
                <a:solidFill>
                  <a:schemeClr val="dk1"/>
                </a:solidFill>
              </a:rPr>
              <a:t>? Let’s talk about conditional probabilities using an example.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1775" y="749813"/>
            <a:ext cx="3162880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5731825" y="4570100"/>
            <a:ext cx="269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Thomas Bayes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Estimating Probability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Example Problem: </a:t>
            </a:r>
            <a:r>
              <a:rPr lang="en">
                <a:solidFill>
                  <a:schemeClr val="dk1"/>
                </a:solidFill>
              </a:rPr>
              <a:t>Have you ever wondered how your phone can predict your next location?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076" y="2126400"/>
            <a:ext cx="3477724" cy="23213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4128475" y="1979950"/>
            <a:ext cx="40602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Say your phone collects data at regular time intervals and finds the following: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4189625" y="3528325"/>
            <a:ext cx="43752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Your phone might think, “Well, the probability that they are at home is higher so let’s always predict they are going home”. But can your phone do better than this?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6650" y="3139850"/>
            <a:ext cx="3570028" cy="31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6650" y="2675175"/>
            <a:ext cx="3533966" cy="3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Marginal &amp; Joint Probability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3839700" cy="23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</a:t>
            </a:r>
            <a:r>
              <a:rPr b="1" lang="en">
                <a:solidFill>
                  <a:srgbClr val="E69138"/>
                </a:solidFill>
              </a:rPr>
              <a:t>marginal</a:t>
            </a:r>
            <a:r>
              <a:rPr b="1" lang="en">
                <a:solidFill>
                  <a:srgbClr val="E69138"/>
                </a:solidFill>
              </a:rPr>
              <a:t> probability</a:t>
            </a:r>
            <a:r>
              <a:rPr lang="en">
                <a:solidFill>
                  <a:schemeClr val="dk1"/>
                </a:solidFill>
              </a:rPr>
              <a:t> of A is denoted P(A) and gives the probability of event A </a:t>
            </a:r>
            <a:r>
              <a:rPr lang="en">
                <a:solidFill>
                  <a:schemeClr val="dk1"/>
                </a:solidFill>
              </a:rPr>
              <a:t>occurring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The </a:t>
            </a:r>
            <a:r>
              <a:rPr b="1" lang="en">
                <a:solidFill>
                  <a:srgbClr val="0B5394"/>
                </a:solidFill>
              </a:rPr>
              <a:t>joint probability</a:t>
            </a:r>
            <a:r>
              <a:rPr lang="en">
                <a:solidFill>
                  <a:schemeClr val="dk1"/>
                </a:solidFill>
              </a:rPr>
              <a:t> of A and B is denoted P(A and B) or P(A∩B) and gives the probability of both events A and B </a:t>
            </a:r>
            <a:r>
              <a:rPr lang="en">
                <a:solidFill>
                  <a:schemeClr val="dk1"/>
                </a:solidFill>
              </a:rPr>
              <a:t>occurring</a:t>
            </a:r>
            <a:r>
              <a:rPr lang="en">
                <a:solidFill>
                  <a:schemeClr val="dk1"/>
                </a:solidFill>
              </a:rPr>
              <a:t>. 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950" y="3676400"/>
            <a:ext cx="3223375" cy="27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725" y="4174349"/>
            <a:ext cx="3639000" cy="2750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4926800" y="878150"/>
            <a:ext cx="322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we consider the time of day?</a:t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4986950" y="1471200"/>
            <a:ext cx="1672800" cy="1590900"/>
          </a:xfrm>
          <a:prstGeom prst="ellipse">
            <a:avLst/>
          </a:prstGeom>
          <a:solidFill>
            <a:srgbClr val="F67979">
              <a:alpha val="419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6245600" y="1471200"/>
            <a:ext cx="1672800" cy="1590900"/>
          </a:xfrm>
          <a:prstGeom prst="ellipse">
            <a:avLst/>
          </a:prstGeom>
          <a:solidFill>
            <a:srgbClr val="278DED">
              <a:alpha val="3127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 txBox="1"/>
          <p:nvPr/>
        </p:nvSpPr>
        <p:spPr>
          <a:xfrm>
            <a:off x="5335000" y="1775500"/>
            <a:ext cx="87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Evening</a:t>
            </a:r>
            <a:endParaRPr b="1"/>
          </a:p>
        </p:txBody>
      </p:sp>
      <p:sp>
        <p:nvSpPr>
          <p:cNvPr id="86" name="Google Shape;86;p16"/>
          <p:cNvSpPr txBox="1"/>
          <p:nvPr/>
        </p:nvSpPr>
        <p:spPr>
          <a:xfrm>
            <a:off x="6754750" y="1775500"/>
            <a:ext cx="87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At Work</a:t>
            </a:r>
            <a:endParaRPr b="1"/>
          </a:p>
        </p:txBody>
      </p:sp>
      <p:sp>
        <p:nvSpPr>
          <p:cNvPr id="87" name="Google Shape;87;p16"/>
          <p:cNvSpPr txBox="1"/>
          <p:nvPr/>
        </p:nvSpPr>
        <p:spPr>
          <a:xfrm>
            <a:off x="5431000" y="206160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6824300" y="201915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</a:t>
            </a:r>
            <a:r>
              <a:rPr lang="en"/>
              <a:t>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33%</a:t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6092875" y="201915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r>
              <a:rPr lang="en"/>
              <a:t>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1%</a:t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5367950" y="3223800"/>
            <a:ext cx="1672800" cy="1590900"/>
          </a:xfrm>
          <a:prstGeom prst="ellipse">
            <a:avLst/>
          </a:prstGeom>
          <a:solidFill>
            <a:srgbClr val="F67979">
              <a:alpha val="419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6017000" y="3223800"/>
            <a:ext cx="1672800" cy="1590900"/>
          </a:xfrm>
          <a:prstGeom prst="ellipse">
            <a:avLst/>
          </a:prstGeom>
          <a:solidFill>
            <a:srgbClr val="278DED">
              <a:alpha val="3127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5218050" y="3461413"/>
            <a:ext cx="105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Afternoon</a:t>
            </a:r>
            <a:endParaRPr b="1"/>
          </a:p>
        </p:txBody>
      </p:sp>
      <p:sp>
        <p:nvSpPr>
          <p:cNvPr id="93" name="Google Shape;93;p16"/>
          <p:cNvSpPr txBox="1"/>
          <p:nvPr/>
        </p:nvSpPr>
        <p:spPr>
          <a:xfrm>
            <a:off x="7059550" y="3451900"/>
            <a:ext cx="87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At Work</a:t>
            </a:r>
            <a:endParaRPr b="1"/>
          </a:p>
        </p:txBody>
      </p:sp>
      <p:sp>
        <p:nvSpPr>
          <p:cNvPr id="94" name="Google Shape;94;p16"/>
          <p:cNvSpPr txBox="1"/>
          <p:nvPr/>
        </p:nvSpPr>
        <p:spPr>
          <a:xfrm>
            <a:off x="5354800" y="366180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95" name="Google Shape;95;p16"/>
          <p:cNvSpPr txBox="1"/>
          <p:nvPr/>
        </p:nvSpPr>
        <p:spPr>
          <a:xfrm>
            <a:off x="7052900" y="369555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33%</a:t>
            </a:r>
            <a:endParaRPr/>
          </a:p>
        </p:txBody>
      </p:sp>
      <p:sp>
        <p:nvSpPr>
          <p:cNvPr id="96" name="Google Shape;96;p16"/>
          <p:cNvSpPr txBox="1"/>
          <p:nvPr/>
        </p:nvSpPr>
        <p:spPr>
          <a:xfrm>
            <a:off x="6245275" y="369555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</a:t>
            </a:r>
            <a:r>
              <a:rPr lang="en"/>
              <a:t>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20%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Probability</a:t>
            </a:r>
            <a:endParaRPr/>
          </a:p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311700" y="1152475"/>
            <a:ext cx="3839700" cy="23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The </a:t>
            </a:r>
            <a:r>
              <a:rPr b="1" lang="en">
                <a:solidFill>
                  <a:srgbClr val="A64D79"/>
                </a:solidFill>
              </a:rPr>
              <a:t>conditional</a:t>
            </a:r>
            <a:r>
              <a:rPr b="1" lang="en">
                <a:solidFill>
                  <a:srgbClr val="A64D79"/>
                </a:solidFill>
              </a:rPr>
              <a:t> probability</a:t>
            </a:r>
            <a:r>
              <a:rPr lang="en">
                <a:solidFill>
                  <a:schemeClr val="dk1"/>
                </a:solidFill>
              </a:rPr>
              <a:t> of A given B is denoted P(A|B) and gives the probability of event A occurring </a:t>
            </a:r>
            <a:r>
              <a:rPr lang="en">
                <a:solidFill>
                  <a:schemeClr val="dk1"/>
                </a:solidFill>
              </a:rPr>
              <a:t>given</a:t>
            </a:r>
            <a:r>
              <a:rPr lang="en">
                <a:solidFill>
                  <a:schemeClr val="dk1"/>
                </a:solidFill>
              </a:rPr>
              <a:t> event B has occurred.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4926800" y="878150"/>
            <a:ext cx="322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we consider the time of day?</a:t>
            </a:r>
            <a:endParaRPr/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925" y="2729850"/>
            <a:ext cx="3617299" cy="29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925" y="3395475"/>
            <a:ext cx="3292546" cy="25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925" y="3756300"/>
            <a:ext cx="3794100" cy="25373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/>
          <p:nvPr/>
        </p:nvSpPr>
        <p:spPr>
          <a:xfrm>
            <a:off x="4986950" y="1471200"/>
            <a:ext cx="1672800" cy="1590900"/>
          </a:xfrm>
          <a:prstGeom prst="ellipse">
            <a:avLst/>
          </a:prstGeom>
          <a:solidFill>
            <a:srgbClr val="F67979">
              <a:alpha val="419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6245600" y="1471200"/>
            <a:ext cx="1672800" cy="1590900"/>
          </a:xfrm>
          <a:prstGeom prst="ellipse">
            <a:avLst/>
          </a:prstGeom>
          <a:solidFill>
            <a:srgbClr val="278DED">
              <a:alpha val="3127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 txBox="1"/>
          <p:nvPr/>
        </p:nvSpPr>
        <p:spPr>
          <a:xfrm>
            <a:off x="5335000" y="1775500"/>
            <a:ext cx="87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Evening</a:t>
            </a:r>
            <a:endParaRPr b="1"/>
          </a:p>
        </p:txBody>
      </p:sp>
      <p:sp>
        <p:nvSpPr>
          <p:cNvPr id="110" name="Google Shape;110;p17"/>
          <p:cNvSpPr txBox="1"/>
          <p:nvPr/>
        </p:nvSpPr>
        <p:spPr>
          <a:xfrm>
            <a:off x="6754750" y="1775500"/>
            <a:ext cx="87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At Work</a:t>
            </a:r>
            <a:endParaRPr b="1"/>
          </a:p>
        </p:txBody>
      </p:sp>
      <p:sp>
        <p:nvSpPr>
          <p:cNvPr id="111" name="Google Shape;111;p17"/>
          <p:cNvSpPr txBox="1"/>
          <p:nvPr/>
        </p:nvSpPr>
        <p:spPr>
          <a:xfrm>
            <a:off x="5431000" y="206160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112" name="Google Shape;112;p17"/>
          <p:cNvSpPr txBox="1"/>
          <p:nvPr/>
        </p:nvSpPr>
        <p:spPr>
          <a:xfrm>
            <a:off x="6824300" y="201915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33%</a:t>
            </a:r>
            <a:endParaRPr/>
          </a:p>
        </p:txBody>
      </p:sp>
      <p:sp>
        <p:nvSpPr>
          <p:cNvPr id="113" name="Google Shape;113;p17"/>
          <p:cNvSpPr txBox="1"/>
          <p:nvPr/>
        </p:nvSpPr>
        <p:spPr>
          <a:xfrm>
            <a:off x="6092875" y="201915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1%</a:t>
            </a:r>
            <a:endParaRPr/>
          </a:p>
        </p:txBody>
      </p:sp>
      <p:sp>
        <p:nvSpPr>
          <p:cNvPr id="114" name="Google Shape;114;p17"/>
          <p:cNvSpPr/>
          <p:nvPr/>
        </p:nvSpPr>
        <p:spPr>
          <a:xfrm>
            <a:off x="5367950" y="3223800"/>
            <a:ext cx="1672800" cy="1590900"/>
          </a:xfrm>
          <a:prstGeom prst="ellipse">
            <a:avLst/>
          </a:prstGeom>
          <a:solidFill>
            <a:srgbClr val="F67979">
              <a:alpha val="419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7"/>
          <p:cNvSpPr/>
          <p:nvPr/>
        </p:nvSpPr>
        <p:spPr>
          <a:xfrm>
            <a:off x="6017000" y="3223800"/>
            <a:ext cx="1672800" cy="1590900"/>
          </a:xfrm>
          <a:prstGeom prst="ellipse">
            <a:avLst/>
          </a:prstGeom>
          <a:solidFill>
            <a:srgbClr val="278DED">
              <a:alpha val="31279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 txBox="1"/>
          <p:nvPr/>
        </p:nvSpPr>
        <p:spPr>
          <a:xfrm>
            <a:off x="5218050" y="3461413"/>
            <a:ext cx="105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Afternoon</a:t>
            </a:r>
            <a:endParaRPr b="1"/>
          </a:p>
        </p:txBody>
      </p:sp>
      <p:sp>
        <p:nvSpPr>
          <p:cNvPr id="117" name="Google Shape;117;p17"/>
          <p:cNvSpPr txBox="1"/>
          <p:nvPr/>
        </p:nvSpPr>
        <p:spPr>
          <a:xfrm>
            <a:off x="7059550" y="3451900"/>
            <a:ext cx="87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At Work</a:t>
            </a:r>
            <a:endParaRPr b="1"/>
          </a:p>
        </p:txBody>
      </p:sp>
      <p:sp>
        <p:nvSpPr>
          <p:cNvPr id="118" name="Google Shape;118;p17"/>
          <p:cNvSpPr txBox="1"/>
          <p:nvPr/>
        </p:nvSpPr>
        <p:spPr>
          <a:xfrm>
            <a:off x="5354800" y="366180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119" name="Google Shape;119;p17"/>
          <p:cNvSpPr txBox="1"/>
          <p:nvPr/>
        </p:nvSpPr>
        <p:spPr>
          <a:xfrm>
            <a:off x="7052900" y="369555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33%</a:t>
            </a:r>
            <a:endParaRPr/>
          </a:p>
        </p:txBody>
      </p:sp>
      <p:sp>
        <p:nvSpPr>
          <p:cNvPr id="120" name="Google Shape;120;p17"/>
          <p:cNvSpPr txBox="1"/>
          <p:nvPr/>
        </p:nvSpPr>
        <p:spPr>
          <a:xfrm>
            <a:off x="6245275" y="3695550"/>
            <a:ext cx="68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 hr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20%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So what role does Bayes’ </a:t>
            </a:r>
            <a:r>
              <a:rPr lang="en">
                <a:solidFill>
                  <a:schemeClr val="dk1"/>
                </a:solidFill>
              </a:rPr>
              <a:t>Theorem</a:t>
            </a:r>
            <a:r>
              <a:rPr lang="en">
                <a:solidFill>
                  <a:schemeClr val="dk1"/>
                </a:solidFill>
              </a:rPr>
              <a:t> play in all of this?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700" y="1938888"/>
            <a:ext cx="3943350" cy="342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Google Shape;128;p18"/>
          <p:cNvCxnSpPr/>
          <p:nvPr/>
        </p:nvCxnSpPr>
        <p:spPr>
          <a:xfrm flipH="1">
            <a:off x="4869775" y="2075650"/>
            <a:ext cx="729900" cy="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" name="Google Shape;129;p18"/>
          <p:cNvSpPr txBox="1"/>
          <p:nvPr/>
        </p:nvSpPr>
        <p:spPr>
          <a:xfrm>
            <a:off x="5629750" y="1859925"/>
            <a:ext cx="2463300" cy="40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A and B are independent</a:t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1858950" y="3444238"/>
            <a:ext cx="1003500" cy="4002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4200" y="3382388"/>
            <a:ext cx="2971800" cy="52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1129050" y="4060050"/>
            <a:ext cx="7059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 key to this is we can estimate P(A | B) from P(B | A). Bayes allows us to incorporate additional information to make better predictions.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200" y="2489450"/>
            <a:ext cx="4295775" cy="34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 Theorem Example</a:t>
            </a:r>
            <a:endParaRPr/>
          </a:p>
        </p:txBody>
      </p:sp>
      <p:sp>
        <p:nvSpPr>
          <p:cNvPr id="139" name="Google Shape;139;p19"/>
          <p:cNvSpPr txBox="1"/>
          <p:nvPr>
            <p:ph idx="1" type="body"/>
          </p:nvPr>
        </p:nvSpPr>
        <p:spPr>
          <a:xfrm>
            <a:off x="311700" y="1152475"/>
            <a:ext cx="8311200" cy="25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police have a breathalyzer test that is able to identify a drunk person as being drunk 100% of the time. This test also incorrectly identifies a non-drunk person as being drunk 5% of the time. (Note - this is called the false positive rate). We also know that 1 out of 100 people on the road are driving drunk.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If someone gets pulled over and gets a positive </a:t>
            </a:r>
            <a:r>
              <a:rPr lang="en">
                <a:solidFill>
                  <a:schemeClr val="dk1"/>
                </a:solidFill>
              </a:rPr>
              <a:t>breathalyzer</a:t>
            </a:r>
            <a:r>
              <a:rPr lang="en">
                <a:solidFill>
                  <a:schemeClr val="dk1"/>
                </a:solidFill>
              </a:rPr>
              <a:t>, what is the probability that the person is drunk?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2275" y="3012150"/>
            <a:ext cx="3452550" cy="193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 Theorem Example</a:t>
            </a:r>
            <a:endParaRPr/>
          </a:p>
        </p:txBody>
      </p:sp>
      <p:sp>
        <p:nvSpPr>
          <p:cNvPr id="146" name="Google Shape;146;p20"/>
          <p:cNvSpPr txBox="1"/>
          <p:nvPr>
            <p:ph idx="1" type="body"/>
          </p:nvPr>
        </p:nvSpPr>
        <p:spPr>
          <a:xfrm>
            <a:off x="311700" y="1057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Say 100 people are given the breathalyzer. We know that 1 out of the 100 will be drunk and that person will have a positive breathalyzer. We also know that 5% of the remaining 99 will get a positive breathalyzer even though they are not drunk.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7" name="Google Shape;147;p20"/>
          <p:cNvSpPr/>
          <p:nvPr/>
        </p:nvSpPr>
        <p:spPr>
          <a:xfrm>
            <a:off x="1018575" y="2259125"/>
            <a:ext cx="1512900" cy="10992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Drunk Person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Positive Breathalyzer</a:t>
            </a:r>
            <a:endParaRPr/>
          </a:p>
        </p:txBody>
      </p:sp>
      <p:sp>
        <p:nvSpPr>
          <p:cNvPr id="148" name="Google Shape;148;p20"/>
          <p:cNvSpPr/>
          <p:nvPr/>
        </p:nvSpPr>
        <p:spPr>
          <a:xfrm>
            <a:off x="2875375" y="2259125"/>
            <a:ext cx="1512900" cy="109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~5 Non</a:t>
            </a:r>
            <a:r>
              <a:rPr lang="en"/>
              <a:t> Drunk People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Positive Breathalyzer</a:t>
            </a:r>
            <a:endParaRPr/>
          </a:p>
        </p:txBody>
      </p:sp>
      <p:sp>
        <p:nvSpPr>
          <p:cNvPr id="149" name="Google Shape;149;p20"/>
          <p:cNvSpPr txBox="1"/>
          <p:nvPr/>
        </p:nvSpPr>
        <p:spPr>
          <a:xfrm>
            <a:off x="1401850" y="3771900"/>
            <a:ext cx="23298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4732175" y="2642350"/>
            <a:ext cx="7968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0"/>
          <p:cNvSpPr txBox="1"/>
          <p:nvPr/>
        </p:nvSpPr>
        <p:spPr>
          <a:xfrm>
            <a:off x="5678025" y="2349875"/>
            <a:ext cx="279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probability that someone is drunk given a positive breathalyzer is ~1/6 = 17%!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 Theorem Example</a:t>
            </a:r>
            <a:endParaRPr/>
          </a:p>
        </p:txBody>
      </p:sp>
      <p:sp>
        <p:nvSpPr>
          <p:cNvPr id="157" name="Google Shape;157;p21"/>
          <p:cNvSpPr txBox="1"/>
          <p:nvPr>
            <p:ph idx="1" type="body"/>
          </p:nvPr>
        </p:nvSpPr>
        <p:spPr>
          <a:xfrm>
            <a:off x="242025" y="1057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Say 100 people are given the breathalyzer. We know that 1 out of the 100 will be drunk and that person will have a positive breathalyzer. We also know that 5% of the remaining 99 will get a positive breathalyzer even though they are not drunk.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8" name="Google Shape;158;p21"/>
          <p:cNvSpPr/>
          <p:nvPr/>
        </p:nvSpPr>
        <p:spPr>
          <a:xfrm>
            <a:off x="1018575" y="2259125"/>
            <a:ext cx="1512900" cy="10992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Drunk Person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Positive Breathalyzer</a:t>
            </a:r>
            <a:endParaRPr/>
          </a:p>
        </p:txBody>
      </p:sp>
      <p:sp>
        <p:nvSpPr>
          <p:cNvPr id="159" name="Google Shape;159;p21"/>
          <p:cNvSpPr/>
          <p:nvPr/>
        </p:nvSpPr>
        <p:spPr>
          <a:xfrm>
            <a:off x="2875375" y="2259125"/>
            <a:ext cx="1512900" cy="10992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~5</a:t>
            </a:r>
            <a:r>
              <a:rPr lang="en"/>
              <a:t> Non Drunk People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Positive Breathalyzer</a:t>
            </a: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4732175" y="2642350"/>
            <a:ext cx="7968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5678025" y="2349875"/>
            <a:ext cx="279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probability that someone is drunk given a positive breathalyzer is ~1/6 = 17%!</a:t>
            </a:r>
            <a:endParaRPr/>
          </a:p>
        </p:txBody>
      </p:sp>
      <p:sp>
        <p:nvSpPr>
          <p:cNvPr id="162" name="Google Shape;162;p21"/>
          <p:cNvSpPr txBox="1"/>
          <p:nvPr/>
        </p:nvSpPr>
        <p:spPr>
          <a:xfrm>
            <a:off x="242025" y="3358325"/>
            <a:ext cx="3368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= Person is Drunk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 = Positive Breathalyzer</a:t>
            </a:r>
            <a:endParaRPr/>
          </a:p>
        </p:txBody>
      </p: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400" y="4095900"/>
            <a:ext cx="3195449" cy="8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850" y="3968850"/>
            <a:ext cx="2891681" cy="95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